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7" r:id="rId3"/>
    <p:sldId id="301" r:id="rId4"/>
    <p:sldId id="290" r:id="rId5"/>
    <p:sldId id="294" r:id="rId6"/>
    <p:sldId id="262" r:id="rId7"/>
    <p:sldId id="298" r:id="rId8"/>
    <p:sldId id="309" r:id="rId9"/>
    <p:sldId id="315" r:id="rId10"/>
    <p:sldId id="307" r:id="rId11"/>
    <p:sldId id="277" r:id="rId12"/>
    <p:sldId id="317" r:id="rId13"/>
    <p:sldId id="319" r:id="rId14"/>
    <p:sldId id="313" r:id="rId15"/>
    <p:sldId id="302" r:id="rId16"/>
  </p:sldIdLst>
  <p:sldSz cx="9144000" cy="5143500" type="screen16x9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FFFF99"/>
    <a:srgbClr val="FFCC00"/>
    <a:srgbClr val="FFCC99"/>
    <a:srgbClr val="FFCC66"/>
    <a:srgbClr val="BFAA0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89698" autoAdjust="0"/>
  </p:normalViewPr>
  <p:slideViewPr>
    <p:cSldViewPr>
      <p:cViewPr>
        <p:scale>
          <a:sx n="76" d="100"/>
          <a:sy n="76" d="100"/>
        </p:scale>
        <p:origin x="-1590" y="-5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3B98F-1D88-4099-93BA-B414C8163DB4}" type="datetimeFigureOut">
              <a:rPr lang="ru-RU" smtClean="0"/>
              <a:pPr/>
              <a:t>25.06.2020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A26CD-777A-4738-99C1-F11426BDF6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657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A26CD-777A-4738-99C1-F11426BDF63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0221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2AB2A-B928-41F5-A781-13E28EF2C08D}" type="datetimeFigureOut">
              <a:rPr lang="ru-RU" smtClean="0"/>
              <a:pPr/>
              <a:t>25.06.2020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ostovnarkolog/" TargetMode="External"/><Relationship Id="rId2" Type="http://schemas.openxmlformats.org/officeDocument/2006/relationships/hyperlink" Target="mailto:narkorostov@mail.ru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16636" y="843558"/>
            <a:ext cx="5731828" cy="252028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rgbClr val="002060"/>
                </a:solidFill>
              </a:rPr>
              <a:t>«Обзор эффективных практик профилактики наркомании и зависимого </a:t>
            </a:r>
            <a:r>
              <a:rPr lang="ru-RU" sz="4000" b="1" dirty="0" smtClean="0">
                <a:solidFill>
                  <a:srgbClr val="002060"/>
                </a:solidFill>
              </a:rPr>
              <a:t>поведения»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363838"/>
            <a:ext cx="8286808" cy="720080"/>
          </a:xfrm>
          <a:scene3d>
            <a:camera prst="perspectiveFront"/>
            <a:lightRig rig="threePt" dir="t"/>
          </a:scene3d>
        </p:spPr>
        <p:txBody>
          <a:bodyPr>
            <a:noAutofit/>
            <a:scene3d>
              <a:camera prst="perspectiveBelow"/>
              <a:lightRig rig="threePt" dir="t"/>
            </a:scene3d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Главный врач ГБУ РО </a:t>
            </a:r>
          </a:p>
          <a:p>
            <a:pPr algn="l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«Наркологический диспансер»   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2400" b="1" spc="-1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Е.В.Малышко</a:t>
            </a:r>
            <a:endParaRPr lang="ru-RU" sz="2400" b="1" spc="-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F4F0B1D-63E1-4493-94FB-4D4E72C7F4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83518"/>
            <a:ext cx="2313965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51571"/>
            <a:ext cx="8507288" cy="3643052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Программа </a:t>
            </a:r>
            <a:r>
              <a:rPr lang="ru-RU" sz="2400" dirty="0">
                <a:solidFill>
                  <a:srgbClr val="002060"/>
                </a:solidFill>
              </a:rPr>
              <a:t>«Эмоциональный интеллект» 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Программа </a:t>
            </a:r>
            <a:r>
              <a:rPr lang="ru-RU" sz="2400" dirty="0">
                <a:solidFill>
                  <a:srgbClr val="002060"/>
                </a:solidFill>
              </a:rPr>
              <a:t>«</a:t>
            </a:r>
            <a:r>
              <a:rPr lang="ru-RU" sz="2400" dirty="0" err="1">
                <a:solidFill>
                  <a:srgbClr val="002060"/>
                </a:solidFill>
              </a:rPr>
              <a:t>No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Alzheimer’s</a:t>
            </a:r>
            <a:r>
              <a:rPr lang="ru-RU" sz="2400" dirty="0" smtClean="0">
                <a:solidFill>
                  <a:srgbClr val="002060"/>
                </a:solidFill>
              </a:rPr>
              <a:t>»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Программа «Счастливая семья»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75608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Проект «Счастливые люди»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2463738"/>
            <a:ext cx="2880320" cy="252028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79845"/>
            <a:ext cx="2952328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63738"/>
            <a:ext cx="2880320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6577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0"/>
            <a:ext cx="8929718" cy="75008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Программа «Бездымная жизнь»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6281914" y="2139703"/>
            <a:ext cx="2712791" cy="706424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Измерения на приборах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124230" y="4179105"/>
            <a:ext cx="2935602" cy="964395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Определение уровня мотивации, степени зависимости, типа курения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3347864" y="4179105"/>
            <a:ext cx="2725197" cy="96439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Встречи  с врачом психиатром-наркологом, мед. психологом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6281914" y="4179105"/>
            <a:ext cx="2621759" cy="964395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Счастливая жизнь  без никотина!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390213" y="2139703"/>
            <a:ext cx="2591537" cy="706424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Мотивирующие встречи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22" name="Picture 4" descr="H:\21.11.19г. Лопатина день нарколога\Атоммаш февра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187" y="796819"/>
            <a:ext cx="2381587" cy="1346304"/>
          </a:xfrm>
          <a:prstGeom prst="rect">
            <a:avLst/>
          </a:prstGeom>
          <a:noFill/>
        </p:spPr>
      </p:pic>
      <p:pic>
        <p:nvPicPr>
          <p:cNvPr id="24" name="Picture 5" descr="C:\Users\Admn\Desktop\AX6A2279_resiz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4368" y="796819"/>
            <a:ext cx="2630337" cy="1404157"/>
          </a:xfrm>
          <a:prstGeom prst="rect">
            <a:avLst/>
          </a:prstGeom>
          <a:noFill/>
        </p:spPr>
      </p:pic>
      <p:pic>
        <p:nvPicPr>
          <p:cNvPr id="25" name="Picture 2" descr="H:\21.11.19г. Лопатина день нарколога\AX6A2261_resize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922899"/>
            <a:ext cx="2520280" cy="1341792"/>
          </a:xfrm>
          <a:prstGeom prst="rect">
            <a:avLst/>
          </a:prstGeom>
          <a:noFill/>
        </p:spPr>
      </p:pic>
      <p:pic>
        <p:nvPicPr>
          <p:cNvPr id="26" name="Picture 4" descr="C:\Users\Admn\Desktop\AX6A2270_resiz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213" y="2944112"/>
            <a:ext cx="2486561" cy="1288572"/>
          </a:xfrm>
          <a:prstGeom prst="rect">
            <a:avLst/>
          </a:prstGeom>
          <a:noFill/>
        </p:spPr>
      </p:pic>
      <p:grpSp>
        <p:nvGrpSpPr>
          <p:cNvPr id="21" name="Группа 20"/>
          <p:cNvGrpSpPr/>
          <p:nvPr/>
        </p:nvGrpSpPr>
        <p:grpSpPr>
          <a:xfrm>
            <a:off x="3214678" y="750082"/>
            <a:ext cx="2858383" cy="1497633"/>
            <a:chOff x="4277795" y="-133888"/>
            <a:chExt cx="3681636" cy="247380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277795" y="20518"/>
              <a:ext cx="3681634" cy="2319397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sp>
        <p:sp>
          <p:nvSpPr>
            <p:cNvPr id="27" name="Прямоугольник 26"/>
            <p:cNvSpPr/>
            <p:nvPr/>
          </p:nvSpPr>
          <p:spPr>
            <a:xfrm>
              <a:off x="4277796" y="-133888"/>
              <a:ext cx="3681635" cy="24738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6 занятий +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+ 21 день поддержка в чате </a:t>
              </a:r>
              <a:r>
                <a:rPr lang="en-US" sz="2200" b="1" kern="1200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WhatsAapp</a:t>
              </a:r>
              <a:endParaRPr lang="ru-RU" sz="2200" kern="12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28" name="Picture 2" descr="C:\Users\Admn\Desktop\ГРУППА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1914" y="2930695"/>
            <a:ext cx="2621759" cy="12885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29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2019 г. – более 20 выходов в эфире ТВ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и радио, 30 статей</a:t>
            </a:r>
            <a:endParaRPr lang="ru-RU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Радио, телепрограммы, периодические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издания –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8229600" cy="8572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Работа со СМИ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user\Desktop\Хабаров эфир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21245"/>
            <a:ext cx="3096344" cy="286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ЕВ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9703"/>
            <a:ext cx="3240360" cy="286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ЕВ на ТВ на Дону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98330"/>
            <a:ext cx="3059832" cy="258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08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В  2019 г. фото конкурс  для подростков и молодежи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         с ценными призами </a:t>
            </a:r>
          </a:p>
          <a:p>
            <a:pPr marL="0" indent="0">
              <a:buNone/>
            </a:pP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8229600" cy="8572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«Счастливая жизнь без наркотиков!»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9742"/>
            <a:ext cx="2304256" cy="2595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40090"/>
            <a:ext cx="1656184" cy="335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7602" y="2499742"/>
            <a:ext cx="2662390" cy="2595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3333" y="1635646"/>
            <a:ext cx="2017490" cy="3459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675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учреждение Ростовской области «Наркологический диспансер»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Адрес: 344002 г. Ростов-на-Дону, ул. Баумана, д. 38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narkorostov@mail.ru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тел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240-27-29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2060"/>
                </a:solidFill>
                <a:hlinkClick r:id="rId3"/>
              </a:rPr>
              <a:t>https</a:t>
            </a:r>
            <a:r>
              <a:rPr lang="en-US" sz="2400" dirty="0">
                <a:solidFill>
                  <a:srgbClr val="002060"/>
                </a:solidFill>
                <a:hlinkClick r:id="rId3"/>
              </a:rPr>
              <a:t>://www.instagram.com/rostovnarkolog/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8229600" cy="8572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Наши координаты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61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            Благодарю 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                за внимание!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AB18D36-DB30-4DD6-8BD9-2E961AC47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106" y="483518"/>
            <a:ext cx="2983750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51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18195"/>
            <a:ext cx="8507288" cy="357642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обучено около 60 волонтеров,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более 100 педагогов.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В 2019 г. проведено 4 кустовых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семинара для педагогов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05958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Обучение по программе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«Все, что тебя касается»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Users\user\Desktop\семинар н-ш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2841780"/>
            <a:ext cx="4876217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ВЧТК волонтер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31590"/>
            <a:ext cx="417646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496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15566"/>
            <a:ext cx="8229600" cy="348448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г. - 168 семинаров для 5500 человек</a:t>
            </a:r>
          </a:p>
          <a:p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здание методических пособий, распространение  материалов в электронном варианте 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87474"/>
            <a:ext cx="8229600" cy="85725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Обучающие семинары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user\Desktop\Методичка картинка 201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12066"/>
            <a:ext cx="2160240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малышко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31951"/>
            <a:ext cx="2664296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Малышк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12066"/>
            <a:ext cx="2232248" cy="288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126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463033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 2017 - 2019 </a:t>
            </a:r>
            <a:r>
              <a:rPr lang="ru-RU" sz="2400" dirty="0" err="1" smtClean="0">
                <a:solidFill>
                  <a:srgbClr val="002060"/>
                </a:solidFill>
              </a:rPr>
              <a:t>г.г</a:t>
            </a:r>
            <a:r>
              <a:rPr lang="ru-RU" sz="2400" dirty="0" smtClean="0">
                <a:solidFill>
                  <a:srgbClr val="002060"/>
                </a:solidFill>
              </a:rPr>
              <a:t>. – 16 </a:t>
            </a:r>
            <a:r>
              <a:rPr lang="ru-RU" sz="2400" dirty="0" err="1" smtClean="0">
                <a:solidFill>
                  <a:srgbClr val="002060"/>
                </a:solidFill>
              </a:rPr>
              <a:t>вебинаров</a:t>
            </a:r>
            <a:r>
              <a:rPr lang="ru-RU" sz="2400" dirty="0" smtClean="0">
                <a:solidFill>
                  <a:srgbClr val="002060"/>
                </a:solidFill>
              </a:rPr>
              <a:t> для  более  23500 человек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229600" cy="92925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Вебинары</a:t>
            </a:r>
            <a:r>
              <a:rPr lang="ru-RU" sz="3600" b="1" dirty="0" smtClean="0">
                <a:solidFill>
                  <a:srgbClr val="002060"/>
                </a:solidFill>
              </a:rPr>
              <a:t>  в  проекте «Школьная медицина»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26">
            <a:extLst>
              <a:ext uri="{FF2B5EF4-FFF2-40B4-BE49-F238E27FC236}">
                <a16:creationId xmlns="" xmlns:a16="http://schemas.microsoft.com/office/drawing/2014/main" id="{077E123D-F96A-45D4-BCBF-EB0CBEEF1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563638"/>
            <a:ext cx="3406056" cy="1761882"/>
          </a:xfrm>
          <a:prstGeom prst="rect">
            <a:avLst/>
          </a:prstGeom>
        </p:spPr>
      </p:pic>
      <p:pic>
        <p:nvPicPr>
          <p:cNvPr id="7" name="Picture 5" descr="H:\фото мероприятий 2019\вебинар шк.медицина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424210"/>
            <a:ext cx="3412885" cy="1674186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CE4D394-BF40-4B34-9B38-02712FD171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3937" y="3489294"/>
            <a:ext cx="3250471" cy="1586737"/>
          </a:xfrm>
          <a:prstGeom prst="rect">
            <a:avLst/>
          </a:prstGeom>
        </p:spPr>
      </p:pic>
      <p:pic>
        <p:nvPicPr>
          <p:cNvPr id="3074" name="Picture 2" descr="C:\Users\user\Desktop\шк.мед.родсобранеи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63638"/>
            <a:ext cx="3240360" cy="181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629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Ежегодно свыше  80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массовых  акций с участием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более 11500 чел.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Массовые тематические акции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7" name="Picture 3" descr="H:\фото мероприятий 2019\05.07.2019_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8024" y="1329612"/>
            <a:ext cx="4176464" cy="3688521"/>
          </a:xfrm>
          <a:prstGeom prst="rect">
            <a:avLst/>
          </a:prstGeom>
          <a:noFill/>
        </p:spPr>
      </p:pic>
      <p:pic>
        <p:nvPicPr>
          <p:cNvPr id="1027" name="Picture 3" descr="C:\Users\user\Desktop\браслеты 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00236"/>
            <a:ext cx="4464496" cy="231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629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32774" y="-31432"/>
            <a:ext cx="8496944" cy="5383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Массовые тематические  акции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H:\фото мероприятий 2019\волонтеры с постера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7245" y="2847729"/>
            <a:ext cx="3445933" cy="2165422"/>
          </a:xfrm>
          <a:prstGeom prst="rect">
            <a:avLst/>
          </a:prstGeom>
          <a:noFill/>
        </p:spPr>
      </p:pic>
      <p:pic>
        <p:nvPicPr>
          <p:cNvPr id="1028" name="Picture 4" descr="C:\Users\Admn\Desktop\04.06.2019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576" y="2826291"/>
            <a:ext cx="3168352" cy="2208297"/>
          </a:xfrm>
          <a:prstGeom prst="rect">
            <a:avLst/>
          </a:prstGeom>
          <a:noFill/>
        </p:spPr>
      </p:pic>
      <p:pic>
        <p:nvPicPr>
          <p:cNvPr id="14" name="Picture 4" descr="H:\фото мероприятий 2019\0028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627534"/>
            <a:ext cx="3960440" cy="2160240"/>
          </a:xfrm>
          <a:prstGeom prst="rect">
            <a:avLst/>
          </a:prstGeom>
          <a:noFill/>
        </p:spPr>
      </p:pic>
      <p:pic>
        <p:nvPicPr>
          <p:cNvPr id="7" name="Picture 2" descr="C:\Users\user\Desktop\крас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37879"/>
            <a:ext cx="3312368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2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9583"/>
            <a:ext cx="8229600" cy="35350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2019 г. - более </a:t>
            </a:r>
            <a:r>
              <a:rPr lang="ru-RU" sz="2400" dirty="0">
                <a:solidFill>
                  <a:srgbClr val="002060"/>
                </a:solidFill>
              </a:rPr>
              <a:t>1400 массовых мероприятий, в которых  приняли участие около 73 000 </a:t>
            </a:r>
            <a:r>
              <a:rPr lang="ru-RU" sz="2400" dirty="0" smtClean="0">
                <a:solidFill>
                  <a:srgbClr val="002060"/>
                </a:solidFill>
              </a:rPr>
              <a:t>человек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Ежегодно  более 1200 лекций для школьников и студентов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В 2019 г. – 1326 лекций  для 61470чел.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Массовые мероприятия, лекции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099" name="Picture 3" descr="C:\Users\user\Desktop\лекция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59782"/>
            <a:ext cx="3240360" cy="225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Миле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9782"/>
            <a:ext cx="1512168" cy="225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ОВ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59782"/>
            <a:ext cx="3528392" cy="225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996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2019 г.  - 18 всеобучей для родителей и родственников подростков (2 раза в месяц) в Донской библиотеке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99761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«В моей семье подросток.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Что делать?»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В моей 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71750"/>
            <a:ext cx="4180706" cy="233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в м с 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2571750"/>
            <a:ext cx="4089821" cy="233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268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51571"/>
            <a:ext cx="8507288" cy="3643052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solidFill>
                  <a:srgbClr val="002060"/>
                </a:solidFill>
              </a:rPr>
              <a:t>Анонимный кабинет врача психиатра и </a:t>
            </a:r>
            <a:r>
              <a:rPr lang="ru-RU" sz="2400" dirty="0" smtClean="0">
                <a:solidFill>
                  <a:srgbClr val="002060"/>
                </a:solidFill>
              </a:rPr>
              <a:t>медицинского </a:t>
            </a:r>
            <a:r>
              <a:rPr lang="ru-RU" sz="2400" dirty="0">
                <a:solidFill>
                  <a:srgbClr val="002060"/>
                </a:solidFill>
              </a:rPr>
              <a:t>психолога для детей и взрослых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</a:rPr>
              <a:t>Программа развития когнитивных функций </a:t>
            </a:r>
            <a:r>
              <a:rPr lang="ru-RU" sz="2400" dirty="0" smtClean="0">
                <a:solidFill>
                  <a:srgbClr val="002060"/>
                </a:solidFill>
              </a:rPr>
              <a:t>у </a:t>
            </a:r>
            <a:r>
              <a:rPr lang="ru-RU" sz="2400" dirty="0">
                <a:solidFill>
                  <a:srgbClr val="002060"/>
                </a:solidFill>
              </a:rPr>
              <a:t>детей </a:t>
            </a:r>
            <a:endParaRPr lang="ru-RU" sz="2400" dirty="0" smtClean="0">
              <a:solidFill>
                <a:srgbClr val="002060"/>
              </a:solidFill>
            </a:endParaRPr>
          </a:p>
          <a:p>
            <a:pPr marL="0" lvl="0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«</a:t>
            </a:r>
            <a:r>
              <a:rPr lang="ru-RU" sz="2400" dirty="0" err="1">
                <a:solidFill>
                  <a:srgbClr val="002060"/>
                </a:solidFill>
              </a:rPr>
              <a:t>Brain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fitness</a:t>
            </a:r>
            <a:r>
              <a:rPr lang="ru-RU" sz="2400" dirty="0">
                <a:solidFill>
                  <a:srgbClr val="002060"/>
                </a:solidFill>
              </a:rPr>
              <a:t>»</a:t>
            </a:r>
          </a:p>
          <a:p>
            <a:pPr marL="0" indent="0">
              <a:buNone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75608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Проект «Счастливые люди»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16591"/>
            <a:ext cx="1796792" cy="2266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D51234B-3E29-48A2-8735-686A9D4CE4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2701776"/>
            <a:ext cx="2232248" cy="2281768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01776"/>
            <a:ext cx="2016224" cy="2281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 descr="C:\Users\user\Desktop\фитнем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1" y="2716590"/>
            <a:ext cx="1872209" cy="22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30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01ca5124ddeba7b7d2f7a8f2f7441aab35e5"/>
</p:tagLst>
</file>

<file path=ppt/theme/theme1.xml><?xml version="1.0" encoding="utf-8"?>
<a:theme xmlns:a="http://schemas.openxmlformats.org/drawingml/2006/main" name="blue_volu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blue_volume</Template>
  <TotalTime>2532</TotalTime>
  <Words>317</Words>
  <Application>Microsoft Office PowerPoint</Application>
  <PresentationFormat>Экран (16:9)</PresentationFormat>
  <Paragraphs>57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blue_volume</vt:lpstr>
      <vt:lpstr>  «Обзор эффективных практик профилактики наркомании и зависимого поведения»  </vt:lpstr>
      <vt:lpstr>Обучение по программе  «Все, что тебя касается»</vt:lpstr>
      <vt:lpstr>Обучающие семинары</vt:lpstr>
      <vt:lpstr>Вебинары  в  проекте «Школьная медицина»</vt:lpstr>
      <vt:lpstr>Массовые тематические акции</vt:lpstr>
      <vt:lpstr>Слайд 6</vt:lpstr>
      <vt:lpstr>Массовые мероприятия, лекции</vt:lpstr>
      <vt:lpstr> «В моей семье подросток.  Что делать?»</vt:lpstr>
      <vt:lpstr>Проект «Счастливые люди»</vt:lpstr>
      <vt:lpstr>Проект «Счастливые люди»</vt:lpstr>
      <vt:lpstr>Слайд 11</vt:lpstr>
      <vt:lpstr> Работа со СМИ</vt:lpstr>
      <vt:lpstr>«Счастливая жизнь без наркотиков!»</vt:lpstr>
      <vt:lpstr> Наши координаты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Назаренко Ирина Юрьевна</dc:creator>
  <cp:lastModifiedBy>PRIEMNAY</cp:lastModifiedBy>
  <cp:revision>216</cp:revision>
  <dcterms:created xsi:type="dcterms:W3CDTF">2016-03-02T11:08:46Z</dcterms:created>
  <dcterms:modified xsi:type="dcterms:W3CDTF">2020-06-25T11:14:03Z</dcterms:modified>
</cp:coreProperties>
</file>